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 Italics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gif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7112" y="-66478"/>
            <a:ext cx="14775575" cy="10353478"/>
          </a:xfrm>
          <a:custGeom>
            <a:avLst/>
            <a:gdLst/>
            <a:ahLst/>
            <a:cxnLst/>
            <a:rect r="r" b="b" t="t" l="l"/>
            <a:pathLst>
              <a:path h="10353478" w="14775575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338277" y="503159"/>
            <a:ext cx="18561364" cy="9280682"/>
          </a:xfrm>
          <a:custGeom>
            <a:avLst/>
            <a:gdLst/>
            <a:ahLst/>
            <a:cxnLst/>
            <a:rect r="r" b="b" t="t" l="l"/>
            <a:pathLst>
              <a:path h="9280682" w="18561364">
                <a:moveTo>
                  <a:pt x="0" y="0"/>
                </a:moveTo>
                <a:lnTo>
                  <a:pt x="18561364" y="0"/>
                </a:lnTo>
                <a:lnTo>
                  <a:pt x="18561364" y="9280682"/>
                </a:lnTo>
                <a:lnTo>
                  <a:pt x="0" y="9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4959" y="3052861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4959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9429" y="-21308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84400" y="310392"/>
            <a:ext cx="13631473" cy="500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CAR PRICE PREDICTION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01926" y="982211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9191625"/>
            <a:ext cx="30140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Phillip Sethole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47" y="209791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r="0" b="-10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6480" y="1682982"/>
            <a:ext cx="12118697" cy="328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93"/>
              </a:lnSpc>
              <a:spcBef>
                <a:spcPct val="0"/>
              </a:spcBef>
            </a:pPr>
            <a:r>
              <a:rPr lang="en-US" sz="19138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14376" y="5680241"/>
            <a:ext cx="1877806" cy="35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4376" y="6174619"/>
            <a:ext cx="3759413" cy="32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philipsethole346@gmail.com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t="0" r="-1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25701" y="3645335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0870" y="-276225"/>
            <a:ext cx="9455390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1315" y="3597710"/>
            <a:ext cx="275422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really determines the price of a car? 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5504899" y="30861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14697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0677" y="-81567"/>
            <a:ext cx="9198836" cy="6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</a:t>
            </a:r>
          </a:p>
          <a:p>
            <a:pPr algn="l">
              <a:lnSpc>
                <a:spcPts val="1646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1084894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084894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25792" y="5463153"/>
            <a:ext cx="793016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Traditional methods of determining car prices often rely on manual appraisals, which can be subjective and inconsistent.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1941" y="4532817"/>
            <a:ext cx="396278" cy="396278"/>
            <a:chOff x="0" y="0"/>
            <a:chExt cx="104369" cy="10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71941" y="5974061"/>
            <a:ext cx="396278" cy="396278"/>
            <a:chOff x="0" y="0"/>
            <a:chExt cx="104369" cy="1043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t="0" r="-48774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7776110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1398" y="61722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2841" y="-337232"/>
            <a:ext cx="11229016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9232" y="4485192"/>
            <a:ext cx="520033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a Machine Learning Model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9232" y="5926436"/>
            <a:ext cx="520033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Analysis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59567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571941" y="7418089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359232" y="7370464"/>
            <a:ext cx="520033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Provide Insights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t="0" r="-62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0761" y="512515"/>
            <a:ext cx="14751715" cy="131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8"/>
              </a:lnSpc>
            </a:pPr>
            <a:r>
              <a:rPr lang="en-US" sz="8972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DATA CLEANING &amp; PREPROCESSING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90942" y="2159266"/>
            <a:ext cx="801110" cy="801110"/>
          </a:xfrm>
          <a:custGeom>
            <a:avLst/>
            <a:gdLst/>
            <a:ahLst/>
            <a:cxnLst/>
            <a:rect r="r" b="b" t="t" l="l"/>
            <a:pathLst>
              <a:path h="801110" w="801110">
                <a:moveTo>
                  <a:pt x="0" y="0"/>
                </a:moveTo>
                <a:lnTo>
                  <a:pt x="801110" y="0"/>
                </a:lnTo>
                <a:lnTo>
                  <a:pt x="801110" y="801110"/>
                </a:lnTo>
                <a:lnTo>
                  <a:pt x="0" y="801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192691" y="3769275"/>
            <a:ext cx="3259036" cy="39108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6815881" y="7620594"/>
            <a:ext cx="1376810" cy="1336758"/>
          </a:xfrm>
          <a:custGeom>
            <a:avLst/>
            <a:gdLst/>
            <a:ahLst/>
            <a:cxnLst/>
            <a:rect r="r" b="b" t="t" l="l"/>
            <a:pathLst>
              <a:path h="1336758" w="1376810">
                <a:moveTo>
                  <a:pt x="0" y="0"/>
                </a:moveTo>
                <a:lnTo>
                  <a:pt x="1376810" y="0"/>
                </a:lnTo>
                <a:lnTo>
                  <a:pt x="1376810" y="1336758"/>
                </a:lnTo>
                <a:lnTo>
                  <a:pt x="0" y="13367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33904" y="6100871"/>
            <a:ext cx="2187625" cy="782076"/>
          </a:xfrm>
          <a:custGeom>
            <a:avLst/>
            <a:gdLst/>
            <a:ahLst/>
            <a:cxnLst/>
            <a:rect r="r" b="b" t="t" l="l"/>
            <a:pathLst>
              <a:path h="782076" w="2187625">
                <a:moveTo>
                  <a:pt x="0" y="0"/>
                </a:moveTo>
                <a:lnTo>
                  <a:pt x="2187625" y="0"/>
                </a:lnTo>
                <a:lnTo>
                  <a:pt x="2187625" y="782076"/>
                </a:lnTo>
                <a:lnTo>
                  <a:pt x="0" y="7820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44312" y="7620594"/>
            <a:ext cx="1458138" cy="1450185"/>
          </a:xfrm>
          <a:custGeom>
            <a:avLst/>
            <a:gdLst/>
            <a:ahLst/>
            <a:cxnLst/>
            <a:rect r="r" b="b" t="t" l="l"/>
            <a:pathLst>
              <a:path h="1450185" w="1458138">
                <a:moveTo>
                  <a:pt x="0" y="0"/>
                </a:moveTo>
                <a:lnTo>
                  <a:pt x="1458138" y="0"/>
                </a:lnTo>
                <a:lnTo>
                  <a:pt x="1458138" y="1450185"/>
                </a:lnTo>
                <a:lnTo>
                  <a:pt x="0" y="14501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3148" y="2371798"/>
            <a:ext cx="7980852" cy="6983245"/>
          </a:xfrm>
          <a:custGeom>
            <a:avLst/>
            <a:gdLst/>
            <a:ahLst/>
            <a:cxnLst/>
            <a:rect r="r" b="b" t="t" l="l"/>
            <a:pathLst>
              <a:path h="6983245" w="7980852">
                <a:moveTo>
                  <a:pt x="0" y="0"/>
                </a:moveTo>
                <a:lnTo>
                  <a:pt x="7980852" y="0"/>
                </a:lnTo>
                <a:lnTo>
                  <a:pt x="7980852" y="6983245"/>
                </a:lnTo>
                <a:lnTo>
                  <a:pt x="0" y="698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5337" y="263834"/>
            <a:ext cx="15394760" cy="312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08"/>
              </a:lnSpc>
            </a:pPr>
            <a:r>
              <a:rPr lang="en-US" sz="10615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EXPLORATORY DATA ANALYSIS</a:t>
            </a:r>
          </a:p>
          <a:p>
            <a:pPr algn="l">
              <a:lnSpc>
                <a:spcPts val="1220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520056">
            <a:off x="17468147" y="8589368"/>
            <a:ext cx="470571" cy="470571"/>
          </a:xfrm>
          <a:custGeom>
            <a:avLst/>
            <a:gdLst/>
            <a:ahLst/>
            <a:cxnLst/>
            <a:rect r="r" b="b" t="t" l="l"/>
            <a:pathLst>
              <a:path h="470571" w="470571">
                <a:moveTo>
                  <a:pt x="0" y="0"/>
                </a:moveTo>
                <a:lnTo>
                  <a:pt x="470570" y="0"/>
                </a:lnTo>
                <a:lnTo>
                  <a:pt x="470570" y="470571"/>
                </a:lnTo>
                <a:lnTo>
                  <a:pt x="0" y="470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192799">
            <a:off x="16194686" y="9143401"/>
            <a:ext cx="1914978" cy="22979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692717" y="2462876"/>
            <a:ext cx="396278" cy="396278"/>
            <a:chOff x="0" y="0"/>
            <a:chExt cx="104369" cy="1043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92717" y="3566584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2717" y="4667712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92717" y="5768840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08820" y="3518959"/>
            <a:ext cx="5463480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⛽ Diesel cars tend to be priced higher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08820" y="2415251"/>
            <a:ext cx="5978128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📈 Present Price is the strongest predictor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8820" y="4620087"/>
            <a:ext cx="3946475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🧓 Older cars = lower prices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08820" y="5721215"/>
            <a:ext cx="739973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🤝 Individual sellers usually price lower than dealers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634931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832296" y="2476500"/>
          <a:ext cx="7315200" cy="53340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026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R² (Test)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2F2F2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Linear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7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35"/>
                        </a:lnSpc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2.45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5"/>
                        </a:lnSpc>
                        <a:defRPr/>
                      </a:pPr>
                      <a:r>
                        <a:rPr lang="en-US" sz="2096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249088" y="47625"/>
            <a:ext cx="11865541" cy="163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0"/>
              </a:lnSpc>
            </a:pPr>
            <a:r>
              <a:rPr lang="en-US" sz="11052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MODEL DEVELOPMENT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t="0" r="-62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0761" y="512515"/>
            <a:ext cx="12865222" cy="131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8"/>
              </a:lnSpc>
            </a:pPr>
            <a:r>
              <a:rPr lang="en-US" sz="8972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FINAL MODEL &amp; PERFORMANCE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42812" y="3549261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42812" y="4761812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42812" y="5830873"/>
            <a:ext cx="396278" cy="396278"/>
            <a:chOff x="0" y="0"/>
            <a:chExt cx="104369" cy="104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42812" y="7062634"/>
            <a:ext cx="396278" cy="396278"/>
            <a:chOff x="0" y="0"/>
            <a:chExt cx="104369" cy="1043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381366" y="3556284"/>
            <a:ext cx="5004048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Chosen model: KNN Regressor (k=5)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81366" y="4669766"/>
            <a:ext cx="4249638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R²: 0.81, MAE: 1.36, RMSE: 2.45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81366" y="5783248"/>
            <a:ext cx="5253782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generalization across datasets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81366" y="7015009"/>
            <a:ext cx="4772918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cross-validated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8494" y="47625"/>
            <a:ext cx="10490497" cy="258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835" i="true">
                <a:solidFill>
                  <a:srgbClr val="5CE1E6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&amp; RECOMMENDATIONS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14880" y="51435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49641" y="0"/>
            <a:ext cx="8038359" cy="10287000"/>
            <a:chOff x="0" y="0"/>
            <a:chExt cx="1245352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5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5352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8642" r="0" b="-864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7580381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27044" y="5140702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27044" y="6316760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202579" y="7494088"/>
            <a:ext cx="396278" cy="396278"/>
            <a:chOff x="0" y="0"/>
            <a:chExt cx="104369" cy="104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27044" y="8671416"/>
            <a:ext cx="396278" cy="396278"/>
            <a:chOff x="0" y="0"/>
            <a:chExt cx="104369" cy="1043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53538" y="5093077"/>
            <a:ext cx="5538937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 Price is the most important feature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1757" y="6269135"/>
            <a:ext cx="520033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Diesel &gt; Petrol in resale value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41757" y="7446463"/>
            <a:ext cx="520033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 transmission cars tend to be more expensive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41757" y="8623791"/>
            <a:ext cx="520033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Mileage &amp; owner count had limited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DAGjysAV3mk</dc:identifier>
  <dcterms:modified xsi:type="dcterms:W3CDTF">2011-08-01T06:04:30Z</dcterms:modified>
  <cp:revision>1</cp:revision>
  <dc:title>Car Price Prediction Project</dc:title>
</cp:coreProperties>
</file>